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5" r:id="rId3"/>
    <p:sldId id="268" r:id="rId4"/>
    <p:sldId id="260" r:id="rId5"/>
    <p:sldId id="267" r:id="rId6"/>
    <p:sldId id="261" r:id="rId7"/>
    <p:sldId id="262" r:id="rId8"/>
    <p:sldId id="263" r:id="rId9"/>
    <p:sldId id="264" r:id="rId10"/>
    <p:sldId id="272" r:id="rId11"/>
    <p:sldId id="271" r:id="rId12"/>
    <p:sldId id="270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70" autoAdjust="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8F0C-0437-4551-9318-04DC99622930}" type="datetimeFigureOut">
              <a:rPr lang="zh-TW" altLang="en-US" smtClean="0"/>
              <a:pPr/>
              <a:t>2017/1/11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AC54-D5E5-4EDE-82AC-A1A564781F7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8F0C-0437-4551-9318-04DC99622930}" type="datetimeFigureOut">
              <a:rPr lang="zh-TW" altLang="en-US" smtClean="0"/>
              <a:pPr/>
              <a:t>2017/1/11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AC54-D5E5-4EDE-82AC-A1A564781F7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8F0C-0437-4551-9318-04DC99622930}" type="datetimeFigureOut">
              <a:rPr lang="zh-TW" altLang="en-US" smtClean="0"/>
              <a:pPr/>
              <a:t>2017/1/11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AC54-D5E5-4EDE-82AC-A1A564781F7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8F0C-0437-4551-9318-04DC99622930}" type="datetimeFigureOut">
              <a:rPr lang="zh-TW" altLang="en-US" smtClean="0"/>
              <a:pPr/>
              <a:t>2017/1/11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AC54-D5E5-4EDE-82AC-A1A564781F7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8F0C-0437-4551-9318-04DC99622930}" type="datetimeFigureOut">
              <a:rPr lang="zh-TW" altLang="en-US" smtClean="0"/>
              <a:pPr/>
              <a:t>2017/1/11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AC54-D5E5-4EDE-82AC-A1A564781F7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8F0C-0437-4551-9318-04DC99622930}" type="datetimeFigureOut">
              <a:rPr lang="zh-TW" altLang="en-US" smtClean="0"/>
              <a:pPr/>
              <a:t>2017/1/11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AC54-D5E5-4EDE-82AC-A1A564781F7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8F0C-0437-4551-9318-04DC99622930}" type="datetimeFigureOut">
              <a:rPr lang="zh-TW" altLang="en-US" smtClean="0"/>
              <a:pPr/>
              <a:t>2017/1/11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AC54-D5E5-4EDE-82AC-A1A564781F7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8F0C-0437-4551-9318-04DC99622930}" type="datetimeFigureOut">
              <a:rPr lang="zh-TW" altLang="en-US" smtClean="0"/>
              <a:pPr/>
              <a:t>2017/1/11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AC54-D5E5-4EDE-82AC-A1A564781F7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8F0C-0437-4551-9318-04DC99622930}" type="datetimeFigureOut">
              <a:rPr lang="zh-TW" altLang="en-US" smtClean="0"/>
              <a:pPr/>
              <a:t>2017/1/11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AC54-D5E5-4EDE-82AC-A1A564781F7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8F0C-0437-4551-9318-04DC99622930}" type="datetimeFigureOut">
              <a:rPr lang="zh-TW" altLang="en-US" smtClean="0"/>
              <a:pPr/>
              <a:t>2017/1/11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AC54-D5E5-4EDE-82AC-A1A564781F7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8F0C-0437-4551-9318-04DC99622930}" type="datetimeFigureOut">
              <a:rPr lang="zh-TW" altLang="en-US" smtClean="0"/>
              <a:pPr/>
              <a:t>2017/1/11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AC54-D5E5-4EDE-82AC-A1A564781F7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08F0C-0437-4551-9318-04DC99622930}" type="datetimeFigureOut">
              <a:rPr lang="zh-TW" altLang="en-US" smtClean="0"/>
              <a:pPr/>
              <a:t>2017/1/11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4AC54-D5E5-4EDE-82AC-A1A564781F7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9552" y="3861048"/>
            <a:ext cx="8064896" cy="2308324"/>
          </a:xfrm>
          <a:prstGeom prst="rect">
            <a:avLst/>
          </a:prstGeom>
          <a:solidFill>
            <a:srgbClr val="FFFFB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經驗分享</a:t>
            </a:r>
            <a:r>
              <a:rPr lang="en-US" altLang="zh-TW" sz="24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</a:p>
          <a:p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 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如何申請學校交換學生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?</a:t>
            </a: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 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交換生需要具備的資格</a:t>
            </a:r>
            <a:endParaRPr lang="en-US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3. 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碩士兩年內需要注意的事項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?</a:t>
            </a: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4. 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學校可提供的資源</a:t>
            </a:r>
          </a:p>
          <a:p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5. 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去日本交換的經驗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908720"/>
            <a:ext cx="9144000" cy="25202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交換生經驗分享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68144" y="2852936"/>
            <a:ext cx="3134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2016-2017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交換生 楊雅鈞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94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SC_07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81" y="1325959"/>
            <a:ext cx="3960440" cy="223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SC_07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93912"/>
            <a:ext cx="3960440" cy="223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圖像裡可能有一或多人和戶外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81" y="3524960"/>
            <a:ext cx="3839798" cy="287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260648"/>
            <a:ext cx="9144000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23528" y="461863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5. 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去日本交換的經驗</a:t>
            </a:r>
          </a:p>
        </p:txBody>
      </p:sp>
      <p:pic>
        <p:nvPicPr>
          <p:cNvPr id="10242" name="Picture 2" descr="DSC_034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r="7583"/>
          <a:stretch/>
        </p:blipFill>
        <p:spPr bwMode="auto">
          <a:xfrm>
            <a:off x="4788024" y="3758222"/>
            <a:ext cx="3983632" cy="254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137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90" y="1296987"/>
            <a:ext cx="4067175" cy="50768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260648"/>
            <a:ext cx="9144000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23528" y="461863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5. 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去日本交換的經驗</a:t>
            </a:r>
          </a:p>
        </p:txBody>
      </p:sp>
      <p:pic>
        <p:nvPicPr>
          <p:cNvPr id="9218" name="Picture 2" descr="圖像裡可能有一或多人和大家坐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329" y="1274962"/>
            <a:ext cx="4489151" cy="252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圖像裡可能有4 個人、微笑的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587" y="3848665"/>
            <a:ext cx="4489151" cy="252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216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SC_0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91440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068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27918" y="327687"/>
            <a:ext cx="9144000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1" y="1484784"/>
            <a:ext cx="9144000" cy="4900652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5" name="矩形 4"/>
          <p:cNvSpPr/>
          <p:nvPr/>
        </p:nvSpPr>
        <p:spPr>
          <a:xfrm>
            <a:off x="2915816" y="4797152"/>
            <a:ext cx="1080120" cy="50405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211106" y="547399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0000FF"/>
                </a:solidFill>
              </a:rPr>
              <a:t>交換甄選資訊</a:t>
            </a:r>
          </a:p>
        </p:txBody>
      </p:sp>
      <p:sp>
        <p:nvSpPr>
          <p:cNvPr id="7" name="矩形 6"/>
          <p:cNvSpPr/>
          <p:nvPr/>
        </p:nvSpPr>
        <p:spPr>
          <a:xfrm>
            <a:off x="395536" y="519063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 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關於學校交換學生計畫</a:t>
            </a:r>
          </a:p>
        </p:txBody>
      </p:sp>
    </p:spTree>
    <p:extLst>
      <p:ext uri="{BB962C8B-B14F-4D97-AF65-F5344CB8AC3E}">
        <p14:creationId xmlns:p14="http://schemas.microsoft.com/office/powerpoint/2010/main" val="55198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51520" y="1327864"/>
            <a:ext cx="8424936" cy="51835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-27918" y="327687"/>
            <a:ext cx="9144000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395536" y="519063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 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關於學校交換學生計畫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5565189" y="278092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0000FF"/>
                </a:solidFill>
              </a:rPr>
              <a:t>管院交換校、校級交換校</a:t>
            </a:r>
          </a:p>
        </p:txBody>
      </p:sp>
      <p:sp>
        <p:nvSpPr>
          <p:cNvPr id="9" name="箭號: 向下 8"/>
          <p:cNvSpPr/>
          <p:nvPr/>
        </p:nvSpPr>
        <p:spPr>
          <a:xfrm>
            <a:off x="3460176" y="1867410"/>
            <a:ext cx="1620180" cy="4104456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979942" y="1323898"/>
            <a:ext cx="6580648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000" b="1" dirty="0"/>
              <a:t>日本地區 交換申請</a:t>
            </a:r>
            <a:r>
              <a:rPr lang="en-US" altLang="zh-TW" sz="2000" b="1" dirty="0"/>
              <a:t>(</a:t>
            </a:r>
            <a:r>
              <a:rPr lang="zh-TW" altLang="en-US" sz="2000" b="1" dirty="0"/>
              <a:t>每年 </a:t>
            </a:r>
            <a:r>
              <a:rPr lang="en-US" altLang="zh-TW" sz="2000" b="1" dirty="0"/>
              <a:t>9</a:t>
            </a:r>
            <a:r>
              <a:rPr lang="zh-TW" altLang="en-US" sz="2000" b="1" dirty="0"/>
              <a:t>月</a:t>
            </a:r>
            <a:r>
              <a:rPr lang="en-US" altLang="zh-TW" sz="2000" b="1" dirty="0"/>
              <a:t>)</a:t>
            </a:r>
          </a:p>
          <a:p>
            <a:pPr algn="ctr">
              <a:lnSpc>
                <a:spcPct val="150000"/>
              </a:lnSpc>
            </a:pPr>
            <a:endParaRPr lang="en-US" altLang="zh-TW" sz="2000" b="1" dirty="0"/>
          </a:p>
          <a:p>
            <a:pPr algn="ctr">
              <a:lnSpc>
                <a:spcPct val="150000"/>
              </a:lnSpc>
            </a:pPr>
            <a:r>
              <a:rPr lang="zh-TW" altLang="en-US" sz="2000" b="1" dirty="0"/>
              <a:t>姊妹校交換計畫說明會 </a:t>
            </a:r>
            <a:r>
              <a:rPr lang="en-US" altLang="zh-TW" sz="2000" b="1" dirty="0"/>
              <a:t>(</a:t>
            </a:r>
            <a:r>
              <a:rPr lang="zh-TW" altLang="en-US" sz="2000" b="1" dirty="0"/>
              <a:t>每年</a:t>
            </a:r>
            <a:r>
              <a:rPr lang="en-US" altLang="zh-TW" sz="2000" b="1" dirty="0"/>
              <a:t>10</a:t>
            </a:r>
            <a:r>
              <a:rPr lang="zh-TW" altLang="en-US" sz="2000" b="1" dirty="0"/>
              <a:t>月</a:t>
            </a:r>
            <a:r>
              <a:rPr lang="en-US" altLang="zh-TW" sz="2000" b="1" dirty="0"/>
              <a:t>)</a:t>
            </a:r>
          </a:p>
          <a:p>
            <a:pPr algn="ctr">
              <a:lnSpc>
                <a:spcPct val="150000"/>
              </a:lnSpc>
            </a:pPr>
            <a:endParaRPr lang="en-US" altLang="zh-TW" sz="2000" b="1" dirty="0"/>
          </a:p>
          <a:p>
            <a:pPr algn="ctr">
              <a:lnSpc>
                <a:spcPct val="150000"/>
              </a:lnSpc>
            </a:pPr>
            <a:r>
              <a:rPr lang="zh-TW" altLang="en-US" sz="2000" b="1" dirty="0"/>
              <a:t>教育部獎學金說明會</a:t>
            </a:r>
            <a:r>
              <a:rPr lang="en-US" altLang="zh-TW" sz="2000" b="1" dirty="0"/>
              <a:t>(</a:t>
            </a:r>
            <a:r>
              <a:rPr lang="zh-TW" altLang="en-US" sz="2000" b="1" dirty="0"/>
              <a:t>學海飛颺、學海惜珠</a:t>
            </a:r>
            <a:r>
              <a:rPr lang="en-US" altLang="zh-TW" sz="2000" b="1" dirty="0"/>
              <a:t>)(</a:t>
            </a:r>
            <a:r>
              <a:rPr lang="zh-TW" altLang="en-US" sz="2000" b="1" dirty="0"/>
              <a:t>每年</a:t>
            </a:r>
            <a:r>
              <a:rPr lang="en-US" altLang="zh-TW" sz="2000" b="1" dirty="0"/>
              <a:t>10</a:t>
            </a:r>
            <a:r>
              <a:rPr lang="zh-TW" altLang="en-US" sz="2000" b="1" dirty="0"/>
              <a:t>月</a:t>
            </a:r>
            <a:r>
              <a:rPr lang="en-US" altLang="zh-TW" sz="2000" b="1" dirty="0"/>
              <a:t>)</a:t>
            </a:r>
          </a:p>
          <a:p>
            <a:pPr algn="ctr">
              <a:lnSpc>
                <a:spcPct val="150000"/>
              </a:lnSpc>
            </a:pPr>
            <a:endParaRPr lang="en-US" altLang="zh-TW" sz="2000" b="1" dirty="0"/>
          </a:p>
          <a:p>
            <a:pPr algn="ctr">
              <a:lnSpc>
                <a:spcPct val="150000"/>
              </a:lnSpc>
            </a:pPr>
            <a:r>
              <a:rPr lang="zh-TW" altLang="en-US" sz="2000" b="1" dirty="0"/>
              <a:t>一般地區 交換申請 </a:t>
            </a:r>
            <a:r>
              <a:rPr lang="en-US" altLang="zh-TW" sz="2000" b="1" dirty="0"/>
              <a:t>(</a:t>
            </a:r>
            <a:r>
              <a:rPr lang="zh-TW" altLang="en-US" sz="2000" b="1" dirty="0"/>
              <a:t>除了日本及大陸以外地區</a:t>
            </a:r>
            <a:r>
              <a:rPr lang="en-US" altLang="zh-TW" sz="2000" b="1" dirty="0"/>
              <a:t>)</a:t>
            </a:r>
            <a:r>
              <a:rPr lang="zh-TW" altLang="en-US" sz="2000" b="1" dirty="0"/>
              <a:t> </a:t>
            </a:r>
            <a:r>
              <a:rPr lang="en-US" altLang="zh-TW" sz="2000" b="1" dirty="0"/>
              <a:t>(</a:t>
            </a:r>
            <a:r>
              <a:rPr lang="zh-TW" altLang="en-US" sz="2000" b="1" dirty="0"/>
              <a:t>每年</a:t>
            </a:r>
            <a:r>
              <a:rPr lang="en-US" altLang="zh-TW" sz="2000" b="1" dirty="0"/>
              <a:t>12</a:t>
            </a:r>
            <a:r>
              <a:rPr lang="zh-TW" altLang="en-US" sz="2000" b="1" dirty="0"/>
              <a:t>月</a:t>
            </a:r>
            <a:r>
              <a:rPr lang="en-US" altLang="zh-TW" sz="2000" b="1" dirty="0"/>
              <a:t>)</a:t>
            </a:r>
          </a:p>
          <a:p>
            <a:pPr algn="ctr">
              <a:lnSpc>
                <a:spcPct val="150000"/>
              </a:lnSpc>
            </a:pPr>
            <a:endParaRPr lang="en-US" altLang="zh-TW" sz="2000" b="1" dirty="0"/>
          </a:p>
          <a:p>
            <a:pPr algn="ctr">
              <a:lnSpc>
                <a:spcPct val="150000"/>
              </a:lnSpc>
            </a:pPr>
            <a:r>
              <a:rPr lang="zh-TW" altLang="en-US" sz="2000" b="1" dirty="0"/>
              <a:t>大陸地區 交換申請 </a:t>
            </a:r>
            <a:r>
              <a:rPr lang="en-US" altLang="zh-TW" sz="2000" b="1" dirty="0"/>
              <a:t>(</a:t>
            </a:r>
            <a:r>
              <a:rPr lang="zh-TW" altLang="en-US" sz="2000" b="1" dirty="0"/>
              <a:t>每年</a:t>
            </a:r>
            <a:r>
              <a:rPr lang="en-US" altLang="zh-TW" sz="2000" b="1" dirty="0"/>
              <a:t>1</a:t>
            </a:r>
            <a:r>
              <a:rPr lang="zh-TW" altLang="en-US" sz="2000" b="1" dirty="0"/>
              <a:t>月</a:t>
            </a:r>
            <a:r>
              <a:rPr lang="en-US" altLang="zh-TW" sz="2000" b="1" dirty="0"/>
              <a:t>)</a:t>
            </a:r>
          </a:p>
          <a:p>
            <a:pPr algn="ctr">
              <a:lnSpc>
                <a:spcPct val="150000"/>
              </a:lnSpc>
            </a:pPr>
            <a:endParaRPr lang="en-US" altLang="zh-TW" sz="2000" b="1" dirty="0"/>
          </a:p>
          <a:p>
            <a:pPr algn="ctr">
              <a:lnSpc>
                <a:spcPct val="150000"/>
              </a:lnSpc>
            </a:pPr>
            <a:r>
              <a:rPr lang="zh-TW" altLang="en-US" sz="2000" b="1" dirty="0"/>
              <a:t>行前說明會</a:t>
            </a:r>
            <a:r>
              <a:rPr lang="en-US" altLang="zh-TW" sz="2000" b="1" dirty="0"/>
              <a:t>(</a:t>
            </a:r>
            <a:r>
              <a:rPr lang="zh-TW" altLang="en-US" sz="2000" b="1" dirty="0"/>
              <a:t>每年</a:t>
            </a:r>
            <a:r>
              <a:rPr lang="en-US" altLang="zh-TW" sz="2000" b="1" dirty="0"/>
              <a:t>5</a:t>
            </a:r>
            <a:r>
              <a:rPr lang="zh-TW" altLang="en-US" sz="2000" b="1" dirty="0"/>
              <a:t>月</a:t>
            </a:r>
            <a:r>
              <a:rPr lang="en-US" altLang="zh-TW" sz="2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5606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60648"/>
            <a:ext cx="9144000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395536" y="461863"/>
            <a:ext cx="6606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 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交換生需要具備的資格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9" y="1325959"/>
            <a:ext cx="9036496" cy="3890288"/>
          </a:xfrm>
          <a:prstGeom prst="rect">
            <a:avLst/>
          </a:prstGeom>
        </p:spPr>
      </p:pic>
      <p:cxnSp>
        <p:nvCxnSpPr>
          <p:cNvPr id="5" name="直線接點 4"/>
          <p:cNvCxnSpPr/>
          <p:nvPr/>
        </p:nvCxnSpPr>
        <p:spPr>
          <a:xfrm>
            <a:off x="941796" y="2434956"/>
            <a:ext cx="781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941796" y="2638580"/>
            <a:ext cx="73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橢圓 6"/>
          <p:cNvSpPr/>
          <p:nvPr/>
        </p:nvSpPr>
        <p:spPr>
          <a:xfrm>
            <a:off x="5940152" y="1829088"/>
            <a:ext cx="936104" cy="36004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015292" y="3206201"/>
            <a:ext cx="18452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申請表</a:t>
            </a:r>
            <a:endParaRPr lang="en-US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/>
              <a:t>Check list</a:t>
            </a:r>
          </a:p>
          <a:p>
            <a:r>
              <a:rPr lang="zh-TW" altLang="en-US" dirty="0"/>
              <a:t>語言檢定成績</a:t>
            </a:r>
            <a:endParaRPr lang="en-US" altLang="zh-TW" dirty="0"/>
          </a:p>
          <a:p>
            <a:r>
              <a:rPr lang="zh-TW" altLang="en-US" dirty="0"/>
              <a:t>有利審查資料表</a:t>
            </a:r>
            <a:endParaRPr lang="en-US" altLang="zh-TW" dirty="0"/>
          </a:p>
          <a:p>
            <a:r>
              <a:rPr lang="zh-TW" altLang="en-US" dirty="0"/>
              <a:t>研修計畫書</a:t>
            </a:r>
            <a:endParaRPr lang="en-US" altLang="zh-TW" dirty="0"/>
          </a:p>
          <a:p>
            <a:r>
              <a:rPr lang="zh-TW" altLang="en-US" dirty="0"/>
              <a:t>歷年成績單</a:t>
            </a:r>
            <a:endParaRPr lang="en-US" altLang="zh-TW" dirty="0"/>
          </a:p>
          <a:p>
            <a:r>
              <a:rPr lang="zh-TW" altLang="en-US" dirty="0"/>
              <a:t>志願表</a:t>
            </a:r>
          </a:p>
        </p:txBody>
      </p:sp>
      <p:sp>
        <p:nvSpPr>
          <p:cNvPr id="9" name="矩形 8"/>
          <p:cNvSpPr/>
          <p:nvPr/>
        </p:nvSpPr>
        <p:spPr>
          <a:xfrm>
            <a:off x="1043608" y="5555403"/>
            <a:ext cx="7265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2017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月起或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月起（可依姊妹校規定選擇一學期或一年）；</a:t>
            </a:r>
            <a:r>
              <a:rPr lang="zh-TW" altLang="en-US" u="sng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志願表繳交後，申請者不得以任何理由要求變更志願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/>
          </a:p>
        </p:txBody>
      </p:sp>
      <p:sp>
        <p:nvSpPr>
          <p:cNvPr id="10" name="矩形: 圓角 9"/>
          <p:cNvSpPr/>
          <p:nvPr/>
        </p:nvSpPr>
        <p:spPr>
          <a:xfrm>
            <a:off x="6876256" y="3068960"/>
            <a:ext cx="1944216" cy="223851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3125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7" y="1484784"/>
            <a:ext cx="9075963" cy="482453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260648"/>
            <a:ext cx="9144000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95536" y="461863"/>
            <a:ext cx="6606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 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交換生需要具備的資格</a:t>
            </a:r>
          </a:p>
        </p:txBody>
      </p:sp>
      <p:cxnSp>
        <p:nvCxnSpPr>
          <p:cNvPr id="6" name="直線接點 5"/>
          <p:cNvCxnSpPr/>
          <p:nvPr/>
        </p:nvCxnSpPr>
        <p:spPr>
          <a:xfrm>
            <a:off x="792280" y="3241112"/>
            <a:ext cx="795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843320" y="3444736"/>
            <a:ext cx="590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433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60648"/>
            <a:ext cx="9144000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395536" y="461863"/>
            <a:ext cx="6462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3. 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碩士兩年內需要注意的事項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?</a:t>
            </a: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8" y="1301686"/>
            <a:ext cx="7343775" cy="5362575"/>
          </a:xfrm>
          <a:prstGeom prst="rect">
            <a:avLst/>
          </a:prstGeom>
        </p:spPr>
      </p:pic>
      <p:cxnSp>
        <p:nvCxnSpPr>
          <p:cNvPr id="6" name="直線接點 5"/>
          <p:cNvCxnSpPr/>
          <p:nvPr/>
        </p:nvCxnSpPr>
        <p:spPr>
          <a:xfrm>
            <a:off x="4067944" y="3140968"/>
            <a:ext cx="23042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流程圖: 匯合連接點 7"/>
          <p:cNvSpPr/>
          <p:nvPr/>
        </p:nvSpPr>
        <p:spPr>
          <a:xfrm>
            <a:off x="1331640" y="3429000"/>
            <a:ext cx="108000" cy="108000"/>
          </a:xfrm>
          <a:prstGeom prst="flowChartSummingJuncti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流程圖: 匯合連接點 8"/>
          <p:cNvSpPr/>
          <p:nvPr/>
        </p:nvSpPr>
        <p:spPr>
          <a:xfrm>
            <a:off x="1331640" y="3659942"/>
            <a:ext cx="108000" cy="108000"/>
          </a:xfrm>
          <a:prstGeom prst="flowChartSummingJuncti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流程圖: 匯合連接點 9"/>
          <p:cNvSpPr/>
          <p:nvPr/>
        </p:nvSpPr>
        <p:spPr>
          <a:xfrm>
            <a:off x="1331640" y="3874973"/>
            <a:ext cx="108000" cy="108000"/>
          </a:xfrm>
          <a:prstGeom prst="flowChartSummingJuncti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6763766" y="3767942"/>
            <a:ext cx="1213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/>
              <a:t>選修</a:t>
            </a:r>
            <a:r>
              <a:rPr lang="en-US" altLang="zh-TW" sz="1600" b="1" dirty="0"/>
              <a:t>15</a:t>
            </a:r>
            <a:r>
              <a:rPr lang="zh-TW" altLang="en-US" sz="1600" b="1" dirty="0"/>
              <a:t>學分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6858601" y="3259723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/>
              <a:t>專題研究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6763766" y="3510413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/>
              <a:t>四學期書報</a:t>
            </a:r>
          </a:p>
        </p:txBody>
      </p:sp>
    </p:spTree>
    <p:extLst>
      <p:ext uri="{BB962C8B-B14F-4D97-AF65-F5344CB8AC3E}">
        <p14:creationId xmlns:p14="http://schemas.microsoft.com/office/powerpoint/2010/main" val="708429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60648"/>
            <a:ext cx="9144000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386239" y="461863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4. 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學校可提供的資源與獎學金</a:t>
            </a:r>
          </a:p>
        </p:txBody>
      </p:sp>
      <p:sp>
        <p:nvSpPr>
          <p:cNvPr id="4" name="矩形 3"/>
          <p:cNvSpPr/>
          <p:nvPr/>
        </p:nvSpPr>
        <p:spPr>
          <a:xfrm>
            <a:off x="107504" y="1412776"/>
            <a:ext cx="66247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dirty="0"/>
              <a:t>教育部獎學金說明會</a:t>
            </a:r>
            <a:r>
              <a:rPr lang="en-US" altLang="zh-TW" b="1" dirty="0"/>
              <a:t>(</a:t>
            </a:r>
            <a:r>
              <a:rPr lang="zh-TW" altLang="en-US" b="1" dirty="0"/>
              <a:t>學海飛颺、學海惜珠</a:t>
            </a:r>
            <a:r>
              <a:rPr lang="en-US" altLang="zh-TW" b="1" dirty="0"/>
              <a:t>)(</a:t>
            </a:r>
            <a:r>
              <a:rPr lang="zh-TW" altLang="en-US" b="1" dirty="0"/>
              <a:t>每年</a:t>
            </a:r>
            <a:r>
              <a:rPr lang="en-US" altLang="zh-TW" b="1" dirty="0"/>
              <a:t>12</a:t>
            </a:r>
            <a:r>
              <a:rPr lang="zh-TW" altLang="en-US" b="1" dirty="0"/>
              <a:t>月</a:t>
            </a:r>
            <a:r>
              <a:rPr lang="en-US" altLang="zh-TW" b="1" dirty="0"/>
              <a:t>)</a:t>
            </a:r>
          </a:p>
        </p:txBody>
      </p:sp>
      <p:sp>
        <p:nvSpPr>
          <p:cNvPr id="6" name="矩形 5"/>
          <p:cNvSpPr/>
          <p:nvPr/>
        </p:nvSpPr>
        <p:spPr>
          <a:xfrm>
            <a:off x="660996" y="1988840"/>
            <a:ext cx="66247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/>
              <a:t>姊妹校交換學生獎學金</a:t>
            </a:r>
            <a:endParaRPr lang="en-US" altLang="zh-TW" b="1" dirty="0"/>
          </a:p>
        </p:txBody>
      </p:sp>
      <p:sp>
        <p:nvSpPr>
          <p:cNvPr id="7" name="矩形 6"/>
          <p:cNvSpPr/>
          <p:nvPr/>
        </p:nvSpPr>
        <p:spPr>
          <a:xfrm>
            <a:off x="683568" y="2533299"/>
            <a:ext cx="1338828" cy="463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/>
              <a:t>系上獎學金</a:t>
            </a:r>
            <a:endParaRPr lang="en-US" altLang="zh-TW" b="1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996952"/>
            <a:ext cx="6221681" cy="3168352"/>
          </a:xfrm>
          <a:prstGeom prst="rect">
            <a:avLst/>
          </a:prstGeom>
        </p:spPr>
      </p:pic>
      <p:cxnSp>
        <p:nvCxnSpPr>
          <p:cNvPr id="10" name="直線接點 9"/>
          <p:cNvCxnSpPr/>
          <p:nvPr/>
        </p:nvCxnSpPr>
        <p:spPr>
          <a:xfrm>
            <a:off x="1560364" y="4547220"/>
            <a:ext cx="39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1568872" y="4784452"/>
            <a:ext cx="3420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1568872" y="5013176"/>
            <a:ext cx="3420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1568872" y="5229200"/>
            <a:ext cx="212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1568872" y="3861048"/>
            <a:ext cx="3528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1560364" y="5707856"/>
            <a:ext cx="2448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49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60648"/>
            <a:ext cx="9144000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323528" y="461863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5. 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去日本交換的經驗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24978" y="1325959"/>
            <a:ext cx="4547022" cy="4532040"/>
            <a:chOff x="323528" y="1375650"/>
            <a:chExt cx="4547022" cy="4532040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528" y="1375650"/>
              <a:ext cx="4547022" cy="4532040"/>
            </a:xfrm>
            <a:prstGeom prst="rect">
              <a:avLst/>
            </a:prstGeom>
            <a:effectLst>
              <a:softEdge rad="317500"/>
            </a:effectLst>
          </p:spPr>
        </p:pic>
        <p:sp>
          <p:nvSpPr>
            <p:cNvPr id="5" name="橢圓 4"/>
            <p:cNvSpPr/>
            <p:nvPr/>
          </p:nvSpPr>
          <p:spPr>
            <a:xfrm>
              <a:off x="3235606" y="3382392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979712" y="2708920"/>
              <a:ext cx="360040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599547" y="3310380"/>
              <a:ext cx="360040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720604" y="2401838"/>
              <a:ext cx="360040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" name="文字方塊 6"/>
          <p:cNvSpPr txBox="1"/>
          <p:nvPr/>
        </p:nvSpPr>
        <p:spPr>
          <a:xfrm>
            <a:off x="5306168" y="1325959"/>
            <a:ext cx="266290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三重大学　特別聴講学生</a:t>
            </a:r>
            <a:endParaRPr lang="en-US" altLang="ja-JP" b="1" dirty="0"/>
          </a:p>
          <a:p>
            <a:r>
              <a:rPr lang="ja-JP" altLang="en-US" dirty="0"/>
              <a:t>医学部</a:t>
            </a:r>
            <a:endParaRPr lang="en-US" altLang="ja-JP" dirty="0"/>
          </a:p>
          <a:p>
            <a:r>
              <a:rPr lang="ja-JP" altLang="en-US" dirty="0"/>
              <a:t>人文学部</a:t>
            </a:r>
            <a:endParaRPr lang="en-US" altLang="ja-JP" dirty="0"/>
          </a:p>
          <a:p>
            <a:r>
              <a:rPr lang="ja-JP" altLang="en-US" dirty="0"/>
              <a:t>工学部</a:t>
            </a:r>
            <a:endParaRPr lang="en-US" altLang="ja-JP" dirty="0"/>
          </a:p>
          <a:p>
            <a:r>
              <a:rPr lang="ja-JP" altLang="en-US" dirty="0"/>
              <a:t>教育学部</a:t>
            </a:r>
            <a:endParaRPr lang="en-US" altLang="zh-TW" dirty="0"/>
          </a:p>
          <a:p>
            <a:r>
              <a:rPr lang="ja-JP" altLang="en-US" dirty="0"/>
              <a:t>国際交流センター</a:t>
            </a:r>
            <a:endParaRPr lang="en-US" altLang="ja-JP" dirty="0"/>
          </a:p>
          <a:p>
            <a:r>
              <a:rPr lang="ja-JP" altLang="en-US" dirty="0"/>
              <a:t>生物資源学部</a:t>
            </a:r>
            <a:endParaRPr lang="en-US" altLang="ja-JP" dirty="0"/>
          </a:p>
          <a:p>
            <a:endParaRPr lang="en-US" altLang="zh-TW" dirty="0"/>
          </a:p>
          <a:p>
            <a:r>
              <a:rPr lang="ja-JP" altLang="en-US" dirty="0"/>
              <a:t>サークル</a:t>
            </a:r>
            <a:endParaRPr lang="en-US" altLang="ja-JP" dirty="0"/>
          </a:p>
          <a:p>
            <a:r>
              <a:rPr lang="ja-JP" altLang="en-US" dirty="0"/>
              <a:t>てらこや　パーティー</a:t>
            </a:r>
            <a:endParaRPr lang="en-US" altLang="ja-JP" dirty="0"/>
          </a:p>
          <a:p>
            <a:r>
              <a:rPr lang="ja-JP" altLang="en-US" dirty="0"/>
              <a:t>大学祭</a:t>
            </a:r>
            <a:endParaRPr lang="en-US" altLang="zh-TW" dirty="0"/>
          </a:p>
        </p:txBody>
      </p:sp>
      <p:pic>
        <p:nvPicPr>
          <p:cNvPr id="5124" name="Picture 4" descr="268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325" y="4509120"/>
            <a:ext cx="3528392" cy="19876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1302253" y="5857999"/>
            <a:ext cx="2064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0000FF"/>
                </a:solidFill>
              </a:rPr>
              <a:t>2016.09 - 2017.02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49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60648"/>
            <a:ext cx="9144000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23528" y="461863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5. 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去日本交換的經驗</a:t>
            </a:r>
          </a:p>
        </p:txBody>
      </p:sp>
      <p:pic>
        <p:nvPicPr>
          <p:cNvPr id="6150" name="Picture 6" descr="2016-10-19-14-23-30_dec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23"/>
          <a:stretch/>
        </p:blipFill>
        <p:spPr bwMode="auto">
          <a:xfrm>
            <a:off x="5148064" y="3756818"/>
            <a:ext cx="2190171" cy="298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355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594" y="1355303"/>
            <a:ext cx="3161406" cy="237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2016-10-19-14-21-53_dec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0"/>
          <a:stretch/>
        </p:blipFill>
        <p:spPr bwMode="auto">
          <a:xfrm>
            <a:off x="1910915" y="4177658"/>
            <a:ext cx="2661085" cy="229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圖像裡可能有38 個人、微笑的人、室內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25960"/>
            <a:ext cx="3168352" cy="237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524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312</Words>
  <Application>Microsoft Office PowerPoint</Application>
  <PresentationFormat>如螢幕大小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0" baseType="lpstr">
      <vt:lpstr>ＭＳ Ｐゴシック</vt:lpstr>
      <vt:lpstr>微軟正黑體</vt:lpstr>
      <vt:lpstr>新細明體</vt:lpstr>
      <vt:lpstr>標楷體</vt:lpstr>
      <vt:lpstr>Arial</vt:lpstr>
      <vt:lpstr>Calibri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CC</dc:creator>
  <cp:lastModifiedBy>Janice Yang</cp:lastModifiedBy>
  <cp:revision>22</cp:revision>
  <dcterms:created xsi:type="dcterms:W3CDTF">2015-10-28T02:49:20Z</dcterms:created>
  <dcterms:modified xsi:type="dcterms:W3CDTF">2017-01-11T11:25:25Z</dcterms:modified>
</cp:coreProperties>
</file>